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665" r:id="rId2"/>
    <p:sldId id="667" r:id="rId3"/>
    <p:sldId id="668" r:id="rId4"/>
    <p:sldId id="685" r:id="rId5"/>
    <p:sldId id="686" r:id="rId6"/>
    <p:sldId id="675" r:id="rId7"/>
    <p:sldId id="682" r:id="rId8"/>
    <p:sldId id="683" r:id="rId9"/>
    <p:sldId id="671" r:id="rId10"/>
    <p:sldId id="670" r:id="rId11"/>
    <p:sldId id="705" r:id="rId12"/>
    <p:sldId id="673" r:id="rId13"/>
    <p:sldId id="706" r:id="rId14"/>
    <p:sldId id="708" r:id="rId15"/>
    <p:sldId id="702" r:id="rId16"/>
    <p:sldId id="703" r:id="rId17"/>
    <p:sldId id="710" r:id="rId18"/>
    <p:sldId id="712" r:id="rId19"/>
    <p:sldId id="711" r:id="rId20"/>
  </p:sldIdLst>
  <p:sldSz cx="10693400" cy="7561263"/>
  <p:notesSz cx="9928225" cy="6797675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4">
          <p15:clr>
            <a:srgbClr val="A4A3A4"/>
          </p15:clr>
        </p15:guide>
        <p15:guide id="27" pos="6011">
          <p15:clr>
            <a:srgbClr val="A4A3A4"/>
          </p15:clr>
        </p15:guide>
        <p15:guide id="28" pos="6457">
          <p15:clr>
            <a:srgbClr val="A4A3A4"/>
          </p15:clr>
        </p15:guide>
        <p15:guide id="29" pos="606">
          <p15:clr>
            <a:srgbClr val="A4A3A4"/>
          </p15:clr>
        </p15:guide>
        <p15:guide id="30" pos="1826">
          <p15:clr>
            <a:srgbClr val="A4A3A4"/>
          </p15:clr>
        </p15:guide>
        <p15:guide id="31" pos="5998">
          <p15:clr>
            <a:srgbClr val="A4A3A4"/>
          </p15:clr>
        </p15:guide>
        <p15:guide id="32" pos="6452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6C6"/>
    <a:srgbClr val="0000FF"/>
    <a:srgbClr val="6398C6"/>
    <a:srgbClr val="477BB9"/>
    <a:srgbClr val="006600"/>
    <a:srgbClr val="5283BE"/>
    <a:srgbClr val="E78C41"/>
    <a:srgbClr val="5887C0"/>
    <a:srgbClr val="539F80"/>
    <a:srgbClr val="38B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3" autoAdjust="0"/>
    <p:restoredTop sz="50000" autoAdjust="0"/>
  </p:normalViewPr>
  <p:slideViewPr>
    <p:cSldViewPr showGuides="1">
      <p:cViewPr>
        <p:scale>
          <a:sx n="109" d="100"/>
          <a:sy n="109" d="100"/>
        </p:scale>
        <p:origin x="-389" y="1080"/>
      </p:cViewPr>
      <p:guideLst>
        <p:guide orient="horz" pos="2382"/>
        <p:guide orient="horz" pos="1116"/>
        <p:guide orient="horz" pos="348"/>
        <p:guide orient="horz" pos="4470"/>
        <p:guide orient="horz" pos="2381"/>
        <p:guide orient="horz" pos="657"/>
        <p:guide orient="horz" pos="4422"/>
        <p:guide orient="horz" pos="975"/>
        <p:guide orient="horz" pos="340"/>
        <p:guide orient="horz" pos="4468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4"/>
        <p:guide pos="6011"/>
        <p:guide pos="6457"/>
        <p:guide pos="606"/>
        <p:guide pos="1826"/>
        <p:guide pos="5998"/>
        <p:guide pos="6452"/>
        <p:guide pos="601"/>
        <p:guide pos="3686"/>
        <p:guide pos="6090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86"/>
    </p:cViewPr>
  </p:sorterViewPr>
  <p:notesViewPr>
    <p:cSldViewPr>
      <p:cViewPr varScale="1">
        <p:scale>
          <a:sx n="62" d="100"/>
          <a:sy n="62" d="100"/>
        </p:scale>
        <p:origin x="-3226" y="-82"/>
      </p:cViewPr>
      <p:guideLst>
        <p:guide orient="horz" pos="2141"/>
        <p:guide pos="3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1" y="12"/>
            <a:ext cx="4302231" cy="339884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37" y="12"/>
            <a:ext cx="4302231" cy="339884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27.03.2023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60713" y="511175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4" tIns="45207" rIns="90414" bIns="4520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4" y="3228916"/>
            <a:ext cx="7942580" cy="3058954"/>
          </a:xfrm>
          <a:prstGeom prst="rect">
            <a:avLst/>
          </a:prstGeom>
        </p:spPr>
        <p:txBody>
          <a:bodyPr vert="horz" lIns="90414" tIns="45207" rIns="90414" bIns="4520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1" y="6456627"/>
            <a:ext cx="4302231" cy="339884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37" y="6456627"/>
            <a:ext cx="4302231" cy="339884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768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7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7" y="334305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A44-837B-49E0-903A-D0C12DACD7C6}" type="datetime1">
              <a:rPr lang="en-US" smtClean="0"/>
              <a:t>3/27/2023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247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37"/>
            <a:ext cx="858043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37"/>
            <a:ext cx="858126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68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68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57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16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16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5" y="301172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9"/>
            <a:ext cx="5977907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5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505" y="540339"/>
            <a:ext cx="8588251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505" y="1764297"/>
            <a:ext cx="8588251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4" y="7008186"/>
            <a:ext cx="2495126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6" y="7008186"/>
            <a:ext cx="3386243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42" y="6660952"/>
            <a:ext cx="724719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E9C31B268DA28BB1A2DBC552A6AEAA4AAC3D4F30879B7C08AC3D662B6987DEF75FC67C2110772738D3D1E9B896EE72E885E8F3B33D0BD82sDG0P" TargetMode="External"/><Relationship Id="rId2" Type="http://schemas.openxmlformats.org/officeDocument/2006/relationships/hyperlink" Target="consultantplus://offline/ref=8E9C31B268DA28BB1A2DBC552A6AEAA4AAC3D4F30879B7C08AC3D662B6987DEF75FC67C2110772748C3D1E9B896EE72E885E8F3B33D0BD82sDG0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8E9C31B268DA28BB1A2DBC552A6AEAA4AAC3D4F30879B7C08AC3D662B6987DEF75FC67C2110772748C3D1E9B896EE72E885E8F3B33D0BD82sDG0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96" y="2916535"/>
            <a:ext cx="9089390" cy="1620771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Порядок представления уведомления о начисленных суммах НДФЛ и страховых взносов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2" y="6660951"/>
            <a:ext cx="7485380" cy="6365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28.03.2023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20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348" y="427150"/>
            <a:ext cx="4815652" cy="688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5202684" y="1332359"/>
            <a:ext cx="28803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562724" y="1260351"/>
            <a:ext cx="1224136" cy="1440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головная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62824" y="1620391"/>
            <a:ext cx="756084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НДФЛ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70636" y="2052439"/>
            <a:ext cx="1152128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</a:t>
            </a:r>
            <a:r>
              <a:rPr kumimoji="0" lang="ru-RU" sz="48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 1 кв. март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74692" y="2556495"/>
            <a:ext cx="1944216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</a:t>
            </a:r>
            <a:r>
              <a:rPr kumimoji="0" lang="ru-RU" sz="16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бособленное</a:t>
            </a: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№1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6729" y="2916535"/>
            <a:ext cx="7202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i="1" dirty="0">
                <a:solidFill>
                  <a:srgbClr val="C00000"/>
                </a:solidFill>
              </a:rPr>
              <a:t>НДФЛ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47077" y="3857639"/>
            <a:ext cx="1829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i="1" dirty="0">
                <a:solidFill>
                  <a:srgbClr val="C00000"/>
                </a:solidFill>
              </a:rPr>
              <a:t>обособленное </a:t>
            </a:r>
            <a:r>
              <a:rPr lang="ru-RU" sz="1600" i="1" dirty="0" smtClean="0">
                <a:solidFill>
                  <a:srgbClr val="C00000"/>
                </a:solidFill>
              </a:rPr>
              <a:t>№2</a:t>
            </a: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74692" y="5292799"/>
            <a:ext cx="1224136" cy="1440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головная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8828" y="5652839"/>
            <a:ext cx="495172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98828" y="4221781"/>
            <a:ext cx="7202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i="1" dirty="0">
                <a:solidFill>
                  <a:srgbClr val="C00000"/>
                </a:solidFill>
              </a:rPr>
              <a:t>НДФЛ</a:t>
            </a:r>
          </a:p>
        </p:txBody>
      </p:sp>
    </p:spTree>
    <p:extLst>
      <p:ext uri="{BB962C8B-B14F-4D97-AF65-F5344CB8AC3E}">
        <p14:creationId xmlns:p14="http://schemas.microsoft.com/office/powerpoint/2010/main" val="70211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396255"/>
            <a:ext cx="4791075" cy="69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18908" y="540271"/>
            <a:ext cx="288032" cy="1440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34932" y="684287"/>
            <a:ext cx="30730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73180" y="684287"/>
            <a:ext cx="50405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№1</a:t>
            </a:r>
          </a:p>
        </p:txBody>
      </p:sp>
    </p:spTree>
    <p:extLst>
      <p:ext uri="{BB962C8B-B14F-4D97-AF65-F5344CB8AC3E}">
        <p14:creationId xmlns:p14="http://schemas.microsoft.com/office/powerpoint/2010/main" val="288340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992" y="434015"/>
            <a:ext cx="4819884" cy="69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26820" y="1642327"/>
            <a:ext cx="50405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90716" y="2052439"/>
            <a:ext cx="25922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38788" y="1758214"/>
            <a:ext cx="29523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sz="1600" i="1" dirty="0">
                <a:solidFill>
                  <a:srgbClr val="C00000"/>
                </a:solidFill>
              </a:rPr>
              <a:t>Увеличение суммы на 500 руб.</a:t>
            </a:r>
          </a:p>
        </p:txBody>
      </p:sp>
    </p:spTree>
    <p:extLst>
      <p:ext uri="{BB962C8B-B14F-4D97-AF65-F5344CB8AC3E}">
        <p14:creationId xmlns:p14="http://schemas.microsoft.com/office/powerpoint/2010/main" val="203752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66580" y="5940871"/>
            <a:ext cx="144016" cy="1440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>
                <a:latin typeface="+mj-lt"/>
                <a:ea typeface="+mj-ea"/>
                <a:cs typeface="+mj-cs"/>
              </a:rPr>
              <a:t>3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88" y="396255"/>
            <a:ext cx="4848225" cy="688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74892" y="468263"/>
            <a:ext cx="288032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30876" y="756295"/>
            <a:ext cx="576064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№2</a:t>
            </a:r>
          </a:p>
        </p:txBody>
      </p:sp>
    </p:spTree>
    <p:extLst>
      <p:ext uri="{BB962C8B-B14F-4D97-AF65-F5344CB8AC3E}">
        <p14:creationId xmlns:p14="http://schemas.microsoft.com/office/powerpoint/2010/main" val="188964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340" y="396255"/>
            <a:ext cx="4800372" cy="68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30676" y="1260351"/>
            <a:ext cx="2232248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i="1" dirty="0">
                <a:solidFill>
                  <a:srgbClr val="C00000"/>
                </a:solidFill>
                <a:ea typeface="+mj-ea"/>
                <a:cs typeface="+mj-cs"/>
              </a:rPr>
              <a:t>о</a:t>
            </a:r>
            <a:r>
              <a:rPr kumimoji="0" lang="ru-RU" sz="160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j-ea"/>
                <a:cs typeface="+mj-cs"/>
              </a:rPr>
              <a:t>бособленное</a:t>
            </a: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j-ea"/>
                <a:cs typeface="+mj-cs"/>
              </a:rPr>
              <a:t> №2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54812" y="1548383"/>
            <a:ext cx="115212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j-cs"/>
              </a:rPr>
              <a:t>НДФЛ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62182" y="2484487"/>
            <a:ext cx="17834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i="1" dirty="0">
                <a:solidFill>
                  <a:srgbClr val="C00000"/>
                </a:solidFill>
              </a:rPr>
              <a:t>обособленное </a:t>
            </a:r>
            <a:r>
              <a:rPr lang="ru-RU" sz="1600" i="1" dirty="0" smtClean="0">
                <a:solidFill>
                  <a:srgbClr val="C00000"/>
                </a:solidFill>
              </a:rPr>
              <a:t>№3</a:t>
            </a:r>
            <a:endParaRPr lang="ru-RU" sz="1600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8788" y="1764407"/>
            <a:ext cx="136815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обнуляется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54812" y="3060551"/>
            <a:ext cx="2016224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64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Перенос с обособленного №2</a:t>
            </a:r>
          </a:p>
        </p:txBody>
      </p:sp>
      <p:cxnSp>
        <p:nvCxnSpPr>
          <p:cNvPr id="9" name="Прямая со стрелкой 8"/>
          <p:cNvCxnSpPr>
            <a:stCxn id="8" idx="1"/>
          </p:cNvCxnSpPr>
          <p:nvPr/>
        </p:nvCxnSpPr>
        <p:spPr>
          <a:xfrm flipH="1">
            <a:off x="6066780" y="3204567"/>
            <a:ext cx="28803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71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2485" y="540271"/>
            <a:ext cx="8580438" cy="9361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Как исправить ошибки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 уведомлении 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164" y="1692399"/>
            <a:ext cx="9721080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1.</a:t>
            </a:r>
            <a:r>
              <a:rPr lang="ru-RU" sz="1600" dirty="0"/>
              <a:t> </a:t>
            </a:r>
            <a:r>
              <a:rPr lang="ru-RU" sz="1600" b="1" dirty="0"/>
              <a:t>Если ошибка допущена в поле «Сумма налога, авансовых платежей по налогу, сборов, страховых взносов»,</a:t>
            </a:r>
            <a:r>
              <a:rPr lang="ru-RU" sz="1600" dirty="0"/>
              <a:t> то следует представить </a:t>
            </a:r>
            <a:r>
              <a:rPr lang="ru-RU" sz="1600" dirty="0">
                <a:hlinkClick r:id="rId2"/>
              </a:rPr>
              <a:t>уведомлени</a:t>
            </a:r>
            <a:r>
              <a:rPr lang="ru-RU" sz="1600" dirty="0"/>
              <a:t>е с теми же реквизитами обязанности, но с указанием верной суммы исчисленных страховых взносов (налога на доходы физических лиц);</a:t>
            </a:r>
          </a:p>
          <a:p>
            <a:r>
              <a:rPr lang="ru-RU" sz="1600" b="1" dirty="0"/>
              <a:t>2.</a:t>
            </a:r>
            <a:r>
              <a:rPr lang="ru-RU" sz="1600" dirty="0"/>
              <a:t> </a:t>
            </a:r>
            <a:r>
              <a:rPr lang="ru-RU" sz="1600" b="1" dirty="0"/>
              <a:t>Если ошибка допущена в иных реквизитах обязанности</a:t>
            </a:r>
            <a:r>
              <a:rPr lang="ru-RU" sz="1600" dirty="0"/>
              <a:t>, то необходимо представить уведомление с указанием двух обязанностей:</a:t>
            </a:r>
          </a:p>
          <a:p>
            <a:r>
              <a:rPr lang="ru-RU" sz="1600" dirty="0"/>
              <a:t>- повторить ошибочные реквизиты обязанности, а в поле «Сумма налога, авансовых платежей по налогу, сборов, страховых взносов» проставить «0», </a:t>
            </a:r>
          </a:p>
          <a:p>
            <a:r>
              <a:rPr lang="ru-RU" sz="1600" dirty="0"/>
              <a:t>- указать новую обязанность с верными реквизитами и суммой исчисленных страховых взносов и налога на доходы физических лиц.</a:t>
            </a:r>
          </a:p>
          <a:p>
            <a:r>
              <a:rPr lang="ru-RU" sz="1600" dirty="0"/>
              <a:t>Например, если плательщик ошибся в </a:t>
            </a:r>
            <a:r>
              <a:rPr lang="ru-RU" sz="1600" dirty="0">
                <a:hlinkClick r:id="rId3"/>
              </a:rPr>
              <a:t>поле</a:t>
            </a:r>
            <a:r>
              <a:rPr lang="ru-RU" sz="1600" dirty="0"/>
              <a:t> «ОКТМО», то представляет </a:t>
            </a:r>
            <a:r>
              <a:rPr lang="ru-RU" sz="1600" dirty="0">
                <a:hlinkClick r:id="rId2"/>
              </a:rPr>
              <a:t>уведомление</a:t>
            </a:r>
            <a:r>
              <a:rPr lang="ru-RU" sz="1600" dirty="0"/>
              <a:t>, в котором указывает две обязанности: с неверным ОКТМО указывает в поле «Сумма налога, авансовых платежей по налогу, сборов, страховых взносов» «0», в обязанности с верным ОКТМО указывает сумму страховых взносов (налога на доходы физических лиц), подлежащую уплате.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483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06340" y="540271"/>
            <a:ext cx="62646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Ошибки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уведомлении (продолжение) </a:t>
            </a:r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164" y="1764407"/>
            <a:ext cx="9001000" cy="43924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lvl="0"/>
            <a:r>
              <a:rPr lang="ru-RU" sz="4800" b="1" dirty="0" smtClean="0"/>
              <a:t>3. Не </a:t>
            </a:r>
            <a:r>
              <a:rPr lang="ru-RU" sz="4800" b="1" dirty="0"/>
              <a:t>представляется Уведомление после представления  </a:t>
            </a:r>
            <a:r>
              <a:rPr lang="ru-RU" sz="4800" b="1" dirty="0" smtClean="0"/>
              <a:t>расчетов 6-НДФЛ и РСВ.</a:t>
            </a:r>
            <a:endParaRPr lang="ru-RU" sz="4800" dirty="0"/>
          </a:p>
          <a:p>
            <a:r>
              <a:rPr lang="ru-RU" sz="4800" dirty="0"/>
              <a:t>Уведомление необходимо для определения исчисленной суммы по авансовому платежу по налогу, страховому взносу </a:t>
            </a:r>
            <a:r>
              <a:rPr lang="ru-RU" sz="4800" b="1" dirty="0"/>
              <a:t>до представления расчетов</a:t>
            </a:r>
            <a:r>
              <a:rPr lang="ru-RU" sz="4800" dirty="0"/>
              <a:t>. </a:t>
            </a:r>
            <a:r>
              <a:rPr lang="ru-RU" sz="4900" dirty="0">
                <a:cs typeface="Times New Roman" panose="02020603050405020304" pitchFamily="18" charset="0"/>
              </a:rPr>
              <a:t>Если плательщик уже представил расчет по страховым взносам (налогу на доходы физических лиц), то </a:t>
            </a:r>
            <a:r>
              <a:rPr lang="ru-RU" sz="4900" dirty="0">
                <a:cs typeface="Times New Roman" panose="02020603050405020304" pitchFamily="18" charset="0"/>
                <a:hlinkClick r:id="rId2"/>
              </a:rPr>
              <a:t>уведомление</a:t>
            </a:r>
            <a:r>
              <a:rPr lang="ru-RU" sz="4900" dirty="0">
                <a:cs typeface="Times New Roman" panose="02020603050405020304" pitchFamily="18" charset="0"/>
              </a:rPr>
              <a:t> за тот же отчетный (расчетный) период представлять не требуется.</a:t>
            </a:r>
          </a:p>
          <a:p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800" b="1" dirty="0" smtClean="0"/>
              <a:t>4.  Нельзя </a:t>
            </a:r>
            <a:r>
              <a:rPr lang="ru-RU" sz="4800" b="1" dirty="0"/>
              <a:t>указывать в Уведомлении  сумму разницы по налогу, страховому взносу по одному и тому же сроку.</a:t>
            </a:r>
            <a:endParaRPr lang="ru-RU" sz="4800" dirty="0"/>
          </a:p>
          <a:p>
            <a:r>
              <a:rPr lang="ru-RU" sz="4800" dirty="0" smtClean="0"/>
              <a:t>Нужно </a:t>
            </a:r>
            <a:r>
              <a:rPr lang="ru-RU" sz="4800" dirty="0"/>
              <a:t>сдавать только одно уведомление по одному налогу и сроку уплаты.  В уведомлении нужно указать полную сумму уплаты по сроку. Если Вы сдаете повторное уведомление по этому же сроку и этому же налогу, оно считается уточняющим и заменяет предыдущее, </a:t>
            </a:r>
            <a:r>
              <a:rPr lang="ru-RU" sz="4800" b="1" dirty="0"/>
              <a:t>а не увеличивает</a:t>
            </a:r>
            <a:r>
              <a:rPr lang="ru-RU" sz="4800" dirty="0"/>
              <a:t> сумму начислений. Значит, если есть необходимость в уточнении суммы налога, то сдаем уведомление на общую увеличенную сумму по налогу.</a:t>
            </a:r>
          </a:p>
          <a:p>
            <a:r>
              <a:rPr lang="ru-RU" sz="4800" dirty="0"/>
              <a:t> </a:t>
            </a:r>
          </a:p>
          <a:p>
            <a:pPr lvl="0"/>
            <a:r>
              <a:rPr lang="ru-RU" sz="4800" b="1" dirty="0" smtClean="0"/>
              <a:t>5. Нельзя </a:t>
            </a:r>
            <a:r>
              <a:rPr lang="ru-RU" sz="4800" b="1" dirty="0"/>
              <a:t>сдавать Уведомление по одному налогу несколькими суммами с указанием одного периода и срока уплаты.</a:t>
            </a:r>
            <a:endParaRPr lang="ru-RU" sz="4800" dirty="0"/>
          </a:p>
          <a:p>
            <a:r>
              <a:rPr lang="ru-RU" sz="4800" dirty="0"/>
              <a:t>В таком случае необходимо представить уточненное уведомление на общую сумму исчисленного налога за отчетный период и по одному сроку уплаты.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792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3756829"/>
              </p:ext>
            </p:extLst>
          </p:nvPr>
        </p:nvGraphicFramePr>
        <p:xfrm>
          <a:off x="1098228" y="2310022"/>
          <a:ext cx="8424936" cy="4805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6768752"/>
              </a:tblGrid>
              <a:tr h="2229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Где ошибка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                                 Что делать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5765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 сумме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Создайте новое уведомление, например, в Личном кабинете.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4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Повторите данные </a:t>
                      </a:r>
                      <a:r>
                        <a:rPr lang="ru-RU" sz="1400" dirty="0" smtClean="0">
                          <a:effectLst/>
                        </a:rPr>
                        <a:t>полей (КПП</a:t>
                      </a:r>
                      <a:r>
                        <a:rPr lang="ru-RU" sz="1400" dirty="0">
                          <a:effectLst/>
                        </a:rPr>
                        <a:t>, КБК, ОКТМО, период), а сумму впишите новую.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2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 При поступлении уведомления в налоговый орган корректировка произойдет автоматически.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8456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 иных данных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Создайте новое уведомление.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16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Повторите данные </a:t>
                      </a:r>
                      <a:r>
                        <a:rPr lang="ru-RU" sz="1400" dirty="0" smtClean="0">
                          <a:effectLst/>
                        </a:rPr>
                        <a:t>полей (КПП</a:t>
                      </a:r>
                      <a:r>
                        <a:rPr lang="ru-RU" sz="1400" dirty="0">
                          <a:effectLst/>
                        </a:rPr>
                        <a:t>, КБК, ОКТМО, период), а в сумме укажите «0».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5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152400" algn="l" defTabSz="1293793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</a:rPr>
                        <a:t>3. </a:t>
                      </a:r>
                      <a:r>
                        <a:rPr lang="ru-RU" sz="1400" dirty="0" smtClean="0">
                          <a:effectLst/>
                        </a:rPr>
                        <a:t>Новым блоком  заполните верные данные (КПП, КБК, ОКТМО, период, сумма)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60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52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 При поступлении уведомления в налоговый орган корректировка произойдет автоматически.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6220" y="405023"/>
            <a:ext cx="8580438" cy="990599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Как исправить ошибку в </a:t>
            </a:r>
            <a:r>
              <a:rPr lang="ru-RU" sz="2400" dirty="0" smtClean="0"/>
              <a:t>Уведомлении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98229" y="1529657"/>
            <a:ext cx="85674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52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524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Нужно направить в налоговый орган новое Уведомление с верными реквизитами  </a:t>
            </a:r>
          </a:p>
          <a:p>
            <a:pPr marL="0" marR="0" lvl="0" indent="1524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только в отношении обязанности, по которой произошла ошибка.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8428" y="139562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9759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130" y="396255"/>
            <a:ext cx="6187939" cy="68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8704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+mn-lt"/>
              </a:rPr>
              <a:t>Неправильное указание реквизитов в платежном поручении, которое представляется взамен Уведомления</a:t>
            </a:r>
            <a:endParaRPr lang="ru-RU" sz="2400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7370" y="1980431"/>
            <a:ext cx="9109809" cy="41764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r>
              <a:rPr lang="ru-RU" sz="7200" b="1" dirty="0">
                <a:solidFill>
                  <a:srgbClr val="1066C6"/>
                </a:solidFill>
              </a:rPr>
              <a:t>- КБК, </a:t>
            </a:r>
          </a:p>
          <a:p>
            <a:r>
              <a:rPr lang="ru-RU" sz="7200" b="1" dirty="0">
                <a:solidFill>
                  <a:srgbClr val="1066C6"/>
                </a:solidFill>
              </a:rPr>
              <a:t>- ОКТМО, </a:t>
            </a:r>
          </a:p>
          <a:p>
            <a:r>
              <a:rPr lang="ru-RU" sz="7200" b="1" dirty="0" smtClean="0">
                <a:solidFill>
                  <a:srgbClr val="1066C6"/>
                </a:solidFill>
              </a:rPr>
              <a:t>- неверно </a:t>
            </a:r>
            <a:r>
              <a:rPr lang="ru-RU" sz="7200" b="1" dirty="0">
                <a:solidFill>
                  <a:srgbClr val="1066C6"/>
                </a:solidFill>
              </a:rPr>
              <a:t>указан или вообще не указан отчетный период</a:t>
            </a:r>
            <a:r>
              <a:rPr lang="ru-RU" sz="7200" b="1" dirty="0" smtClean="0">
                <a:solidFill>
                  <a:srgbClr val="1066C6"/>
                </a:solidFill>
              </a:rPr>
              <a:t>.</a:t>
            </a:r>
            <a:endParaRPr lang="ru-RU" sz="7200" b="1" dirty="0">
              <a:solidFill>
                <a:srgbClr val="1066C6"/>
              </a:solidFill>
            </a:endParaRPr>
          </a:p>
          <a:p>
            <a:r>
              <a:rPr lang="ru-RU" sz="7200" b="1" dirty="0">
                <a:solidFill>
                  <a:srgbClr val="1066C6"/>
                </a:solidFill>
              </a:rPr>
              <a:t> </a:t>
            </a:r>
            <a:endParaRPr lang="ru-RU" sz="7200" b="1" dirty="0" smtClean="0">
              <a:solidFill>
                <a:srgbClr val="1066C6"/>
              </a:solidFill>
            </a:endParaRPr>
          </a:p>
          <a:p>
            <a:r>
              <a:rPr lang="ru-RU" sz="7200" b="1" dirty="0" smtClean="0">
                <a:solidFill>
                  <a:srgbClr val="1066C6"/>
                </a:solidFill>
              </a:rPr>
              <a:t>Если </a:t>
            </a:r>
            <a:r>
              <a:rPr lang="ru-RU" sz="7200" b="1" dirty="0">
                <a:solidFill>
                  <a:srgbClr val="1066C6"/>
                </a:solidFill>
              </a:rPr>
              <a:t>в </a:t>
            </a:r>
            <a:r>
              <a:rPr lang="ru-RU" sz="7200" b="1" dirty="0" smtClean="0">
                <a:solidFill>
                  <a:srgbClr val="1066C6"/>
                </a:solidFill>
              </a:rPr>
              <a:t>платежном поручении по </a:t>
            </a:r>
            <a:r>
              <a:rPr lang="ru-RU" sz="7200" b="1" dirty="0">
                <a:solidFill>
                  <a:srgbClr val="1066C6"/>
                </a:solidFill>
              </a:rPr>
              <a:t>НДФЛ поставить 1 кв. 2023 года или просто дату </a:t>
            </a:r>
            <a:r>
              <a:rPr lang="ru-RU" sz="7200" b="1" dirty="0" smtClean="0">
                <a:solidFill>
                  <a:srgbClr val="1066C6"/>
                </a:solidFill>
              </a:rPr>
              <a:t>уплаты, например - 17.03.2023, </a:t>
            </a:r>
            <a:r>
              <a:rPr lang="ru-RU" sz="7200" b="1" dirty="0">
                <a:solidFill>
                  <a:srgbClr val="1066C6"/>
                </a:solidFill>
              </a:rPr>
              <a:t>будет невозможно определить, к какому сроку относить платеж.</a:t>
            </a:r>
          </a:p>
          <a:p>
            <a:r>
              <a:rPr lang="ru-RU" sz="7200" b="1" dirty="0">
                <a:solidFill>
                  <a:srgbClr val="1066C6"/>
                </a:solidFill>
              </a:rPr>
              <a:t>Важно в платежке указывать реквизиты, которые позволят однозначно соотнести их с соответствующим расчетом  6-НДФЛ.</a:t>
            </a:r>
          </a:p>
          <a:p>
            <a:r>
              <a:rPr lang="ru-RU" sz="7200" b="1" dirty="0">
                <a:solidFill>
                  <a:srgbClr val="1066C6"/>
                </a:solidFill>
              </a:rPr>
              <a:t>Правила заполнения таких платежек указаны в пункте 7 Приложения 2 к приказу Минфина 107н «Об утверждении Правил указания информации в реквизитах распоряжений о переводе денежных средств в уплату платежей в бюджетную систему Российской Федерации».</a:t>
            </a:r>
          </a:p>
          <a:p>
            <a:r>
              <a:rPr lang="ru-RU" sz="7200" b="1" dirty="0">
                <a:solidFill>
                  <a:srgbClr val="1066C6"/>
                </a:solidFill>
              </a:rPr>
              <a:t>Например, по НДФЛ за период с 23 </a:t>
            </a:r>
            <a:r>
              <a:rPr lang="ru-RU" sz="7200" b="1" dirty="0" smtClean="0">
                <a:solidFill>
                  <a:srgbClr val="1066C6"/>
                </a:solidFill>
              </a:rPr>
              <a:t>февраля </a:t>
            </a:r>
            <a:r>
              <a:rPr lang="ru-RU" sz="7200" b="1" dirty="0">
                <a:solidFill>
                  <a:srgbClr val="1066C6"/>
                </a:solidFill>
              </a:rPr>
              <a:t>по 22 </a:t>
            </a:r>
            <a:r>
              <a:rPr lang="ru-RU" sz="7200" b="1" dirty="0" smtClean="0">
                <a:solidFill>
                  <a:srgbClr val="1066C6"/>
                </a:solidFill>
              </a:rPr>
              <a:t>марта  </a:t>
            </a:r>
            <a:r>
              <a:rPr lang="ru-RU" sz="7200" b="1" dirty="0">
                <a:solidFill>
                  <a:srgbClr val="1066C6"/>
                </a:solidFill>
              </a:rPr>
              <a:t>необходимо указать срок </a:t>
            </a:r>
            <a:r>
              <a:rPr lang="ru-RU" sz="7200" b="1" dirty="0" smtClean="0">
                <a:solidFill>
                  <a:srgbClr val="1066C6"/>
                </a:solidFill>
              </a:rPr>
              <a:t>28.03.2023 </a:t>
            </a:r>
            <a:r>
              <a:rPr lang="ru-RU" sz="7200" b="1" dirty="0">
                <a:solidFill>
                  <a:srgbClr val="1066C6"/>
                </a:solidFill>
              </a:rPr>
              <a:t>или "</a:t>
            </a:r>
            <a:r>
              <a:rPr lang="ru-RU" sz="7200" b="1" dirty="0" smtClean="0">
                <a:solidFill>
                  <a:srgbClr val="1066C6"/>
                </a:solidFill>
              </a:rPr>
              <a:t>МС.03.2023</a:t>
            </a:r>
            <a:r>
              <a:rPr lang="ru-RU" sz="7200" b="1" dirty="0">
                <a:solidFill>
                  <a:srgbClr val="1066C6"/>
                </a:solidFill>
              </a:rPr>
              <a:t>".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2188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54412" y="540271"/>
            <a:ext cx="6192688" cy="65527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372" y="1332359"/>
            <a:ext cx="4845342" cy="587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62924" y="2052439"/>
            <a:ext cx="3024336" cy="12961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8228" y="396255"/>
            <a:ext cx="8064896" cy="7920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Сервисы ФНС России</a:t>
            </a:r>
          </a:p>
        </p:txBody>
      </p:sp>
    </p:spTree>
    <p:extLst>
      <p:ext uri="{BB962C8B-B14F-4D97-AF65-F5344CB8AC3E}">
        <p14:creationId xmlns:p14="http://schemas.microsoft.com/office/powerpoint/2010/main" val="137375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364" y="396255"/>
            <a:ext cx="4968552" cy="688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1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29" y="396255"/>
            <a:ext cx="4783481" cy="68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208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044" y="396255"/>
            <a:ext cx="4840808" cy="688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6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28" y="432220"/>
            <a:ext cx="7632848" cy="6804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2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6180" y="324247"/>
            <a:ext cx="9569249" cy="1219199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Cроки представления уведомления об исчисленных суммах </a:t>
            </a:r>
            <a:r>
              <a:rPr lang="ru-RU" sz="2400" dirty="0" smtClean="0"/>
              <a:t>по НДФЛ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565423"/>
              </p:ext>
            </p:extLst>
          </p:nvPr>
        </p:nvGraphicFramePr>
        <p:xfrm>
          <a:off x="522162" y="1548384"/>
          <a:ext cx="9217025" cy="56947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4"/>
                <a:gridCol w="1478933"/>
                <a:gridCol w="654311"/>
                <a:gridCol w="945337"/>
                <a:gridCol w="671892"/>
                <a:gridCol w="859397"/>
                <a:gridCol w="859397"/>
                <a:gridCol w="695329"/>
                <a:gridCol w="748172"/>
                <a:gridCol w="775302"/>
                <a:gridCol w="880881"/>
              </a:tblGrid>
              <a:tr h="6425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Наименование налога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КБК налогов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Категория плательщика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представления декларации/расчета по налогам и страховым взносам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представления уведомления по налогам и страховым взносам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Период, указываемый в уведомлении (код отчетного периода)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уплаты налогов, страховых взносов в соответствии с законодательством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4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налоговый/отчетный период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представления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отчетный период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представления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отчетный период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код отчетного (налогового) периода/номер месяца (квартала)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отчетный период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срок уплаты налога, страховых взносов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99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НДФЛ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18210102010010000110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18210102020010000110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18210102050010000110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18210102070010000110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18210102080010000110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18210102090010000110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18210102100010000110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18210102110010000110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18210102120010000110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18210102130010000110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18210102140010000110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налоговые агенты, ИП, адвокаты, </a:t>
                      </a:r>
                      <a:r>
                        <a:rPr lang="ru-RU" sz="1000" u="none" strike="noStrike" dirty="0" smtClean="0">
                          <a:effectLst/>
                        </a:rPr>
                        <a:t>нотариусы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квартал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25.04.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01.01.-22.01  23.01-22.02 23.02.-22.03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позднее 25.01      не позднее 25.02     не позднее 25.03 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01.01.-22.01  23.01-22.02 23.02.-22.03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21/01                   21/02                    21/03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01.01.-22.01 23.01-22.02 23.02-22.03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уплачивается налог не позднее 28 числа текущего месяца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полугодие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25.07.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23.03-22.04 23.04-22.05 23.05-22.06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позднее 25.04      не позднее 25.05      не позднее 25.06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23.03-22.04 23.04-22.05 23.05-22.06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31/01                       31/02                        31/03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23.03-22.04 23.04-22.05 23.05-22.06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3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 месяцев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25.10.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23.06-22.07 23.07-22.08 23.08-22.09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позднее 25.07       не позднее 25.08          не позднее 25.09 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23.06-22.07 23.07-22.08 23.08-22.09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33/01                      33/02                        33/03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23.06-22.07 23.07-22.08 23.08-22.09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3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25.02. года следующего за истекшим налоговым  периодом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23.09-22.10 23.10-22.11 23.11-22.12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позднее 25.10      не позднее 25.11            не позднее 25.12  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23.09-22.10 23.10-22.11 23.11-22.12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34/01                   34/02                     34/03 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23.09-22.10 23.10-22.11 23.11-22.12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23.12-31.12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позднее последнего рабочего дня года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23.12-31.12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34/04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23.12-31.12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уплачивается налог не позднее последнего рабочего дня календарного год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3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0196" y="396255"/>
            <a:ext cx="9577064" cy="1219199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Cроки представления уведомления об исчисленных суммах </a:t>
            </a:r>
            <a:r>
              <a:rPr lang="ru-RU" sz="2400" dirty="0" smtClean="0"/>
              <a:t>налогов по страховым взносам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108867"/>
              </p:ext>
            </p:extLst>
          </p:nvPr>
        </p:nvGraphicFramePr>
        <p:xfrm>
          <a:off x="522163" y="1692399"/>
          <a:ext cx="9865096" cy="56166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6065"/>
                <a:gridCol w="1152128"/>
                <a:gridCol w="432048"/>
                <a:gridCol w="720080"/>
                <a:gridCol w="576064"/>
                <a:gridCol w="648072"/>
                <a:gridCol w="936104"/>
                <a:gridCol w="648072"/>
                <a:gridCol w="1008112"/>
                <a:gridCol w="648072"/>
                <a:gridCol w="1080120"/>
                <a:gridCol w="1440159"/>
              </a:tblGrid>
              <a:tr h="7853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Наименование налога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КБК налогов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Категория плательщика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представления декларации/расчета по налогам и страховым взносам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представления уведомления по налогам и страховым взносам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Период, указываемый в уведомлении (код отчетного периода)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уплаты налогов, страховых взносов в соответствии с законодательством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Исключение (случаи, когда уведомления не предоставляются)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7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налоговый/отчетный период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представления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отчетный период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представления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отчетный период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код отчетного (налогового) периода/номер месяца (квартала)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отчетный период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срок уплаты налога, страховых взносов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116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Страховые взносы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18210201000010000160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18210204010010010160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18210204010010020160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18210204020010010160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18210204020010020160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18210208000060000160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18210209000060000160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18210210000010000160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18210211000010000160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плательщики, производящие выплаты и иные вознаграждения физическим лицам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квартал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25.04.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январь                        </a:t>
                      </a:r>
                      <a:r>
                        <a:rPr lang="ru-RU" sz="900" u="none" strike="noStrike" dirty="0">
                          <a:effectLst/>
                        </a:rPr>
                        <a:t>февраль                           март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не позднее 25.02        не позднее </a:t>
                      </a:r>
                      <a:r>
                        <a:rPr lang="ru-RU" sz="900" u="none" strike="noStrike" dirty="0" smtClean="0">
                          <a:effectLst/>
                        </a:rPr>
                        <a:t>25.03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январь 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февраль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21/01    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21/02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январь                февраль               март 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28.02                                         28.03                                           28.04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За март в апреле 25.04 уведомление по налогу не предоставляется, так как срок предоставления расчёта и уведомления совпадает.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полугодие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25.07.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апрель                              </a:t>
                      </a:r>
                      <a:r>
                        <a:rPr lang="ru-RU" sz="900" u="none" strike="noStrike" dirty="0">
                          <a:effectLst/>
                        </a:rPr>
                        <a:t>май                                   июнь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не позднее 25.05    не позднее </a:t>
                      </a:r>
                      <a:r>
                        <a:rPr lang="ru-RU" sz="900" u="none" strike="noStrike" dirty="0" smtClean="0">
                          <a:effectLst/>
                        </a:rPr>
                        <a:t>25.06)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апрель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май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31/01       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31/02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апрель           май            июнь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28.05                                          28.06                                           28.07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За июнь в июле 25.07 уведомление по налогу не предоставляется, так как срок предоставления декларации и уведомления совпадает.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 месяцев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25.10.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июль                          </a:t>
                      </a:r>
                      <a:r>
                        <a:rPr lang="ru-RU" sz="900" u="none" strike="noStrike" dirty="0">
                          <a:effectLst/>
                        </a:rPr>
                        <a:t>август                              сентябрь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не позднее 25.08      не позднее </a:t>
                      </a:r>
                      <a:r>
                        <a:rPr lang="ru-RU" sz="900" u="none" strike="noStrike" dirty="0" smtClean="0">
                          <a:effectLst/>
                        </a:rPr>
                        <a:t>25.09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июль                август 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33/01                      </a:t>
                      </a:r>
                      <a:r>
                        <a:rPr lang="ru-RU" sz="900" u="none" strike="noStrike" dirty="0" smtClean="0">
                          <a:effectLst/>
                        </a:rPr>
                        <a:t>33/02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июль           август                сентябрь            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28.08                                              28.09                                           28.10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За сентябрь в октябре 25.10 уведомление по налогу не предоставляется, так как срок предоставления декларации и уведомления совпадает.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25.01. года следующего за истекшим налоговым  периодом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ru-RU" sz="9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</a:rPr>
                        <a:t>октябрь                            </a:t>
                      </a:r>
                      <a:r>
                        <a:rPr lang="ru-RU" sz="900" u="none" strike="noStrike" dirty="0">
                          <a:effectLst/>
                        </a:rPr>
                        <a:t>ноябрь                              декабрь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не позднее 25.11    не позднее </a:t>
                      </a:r>
                      <a:r>
                        <a:rPr lang="ru-RU" sz="900" u="none" strike="noStrike" dirty="0" smtClean="0">
                          <a:effectLst/>
                        </a:rPr>
                        <a:t>25.12)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октябрь  </a:t>
                      </a:r>
                      <a:r>
                        <a:rPr lang="ru-RU" sz="900" u="none" strike="noStrike" dirty="0" smtClean="0">
                          <a:effectLst/>
                        </a:rPr>
                        <a:t>ноябрь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34/01                      </a:t>
                      </a:r>
                      <a:r>
                        <a:rPr lang="ru-RU" sz="900" u="none" strike="noStrike" smtClean="0">
                          <a:effectLst/>
                        </a:rPr>
                        <a:t>34/02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октябрь      ноябрь               декабрь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28.11                                                    28.12                                                  28.01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За декабрь в январе 25.01 уведомление по налогу не предоставляется, так как срок предоставления расчета и уведомления совпадает.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4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28.01. года следующего за истекшим налоговым  периодом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840" marR="3840" marT="38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53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88" y="284163"/>
            <a:ext cx="477202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6580" y="5868863"/>
            <a:ext cx="14401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201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56306</TotalTime>
  <Words>1184</Words>
  <Application>Microsoft Office PowerPoint</Application>
  <PresentationFormat>Произвольный</PresentationFormat>
  <Paragraphs>198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Present_FNS2012_A4</vt:lpstr>
      <vt:lpstr>Порядок представления уведомления о начисленных суммах НДФЛ и страховых взносов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Cроки представления уведомления об исчисленных суммах по НДФЛ</vt:lpstr>
      <vt:lpstr>Cроки представления уведомления об исчисленных суммах налогов по страховым взносам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исправить ошибки в уведомлении  </vt:lpstr>
      <vt:lpstr>Презентация PowerPoint</vt:lpstr>
      <vt:lpstr>Как исправить ошибку в Уведомлении</vt:lpstr>
      <vt:lpstr>Презентация PowerPoint</vt:lpstr>
      <vt:lpstr>Неправильное указание реквизитов в платежном поручении, которое представляется взамен Уведомления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Симулина Светлана Баязитовна</cp:lastModifiedBy>
  <cp:revision>1957</cp:revision>
  <cp:lastPrinted>2023-03-27T13:16:00Z</cp:lastPrinted>
  <dcterms:created xsi:type="dcterms:W3CDTF">2013-04-18T07:19:29Z</dcterms:created>
  <dcterms:modified xsi:type="dcterms:W3CDTF">2023-03-27T13:38:15Z</dcterms:modified>
</cp:coreProperties>
</file>